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035" r:id="rId1"/>
  </p:sldMasterIdLst>
  <p:notesMasterIdLst>
    <p:notesMasterId r:id="rId35"/>
  </p:notesMasterIdLst>
  <p:handoutMasterIdLst>
    <p:handoutMasterId r:id="rId36"/>
  </p:handoutMasterIdLst>
  <p:sldIdLst>
    <p:sldId id="256" r:id="rId2"/>
    <p:sldId id="279" r:id="rId3"/>
    <p:sldId id="258" r:id="rId4"/>
    <p:sldId id="281" r:id="rId5"/>
    <p:sldId id="287" r:id="rId6"/>
    <p:sldId id="295" r:id="rId7"/>
    <p:sldId id="273" r:id="rId8"/>
    <p:sldId id="290" r:id="rId9"/>
    <p:sldId id="275" r:id="rId10"/>
    <p:sldId id="296" r:id="rId11"/>
    <p:sldId id="291" r:id="rId12"/>
    <p:sldId id="272" r:id="rId13"/>
    <p:sldId id="274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293" r:id="rId29"/>
    <p:sldId id="311" r:id="rId30"/>
    <p:sldId id="271" r:id="rId31"/>
    <p:sldId id="312" r:id="rId32"/>
    <p:sldId id="313" r:id="rId33"/>
    <p:sldId id="314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Euphemi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Euphemi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Euphemi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Euphemi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Euphemi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Euphemi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Euphemi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Euphemi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Euphemi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103" autoAdjust="0"/>
  </p:normalViewPr>
  <p:slideViewPr>
    <p:cSldViewPr snapToGrid="0">
      <p:cViewPr varScale="1">
        <p:scale>
          <a:sx n="106" d="100"/>
          <a:sy n="106" d="100"/>
        </p:scale>
        <p:origin x="-177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0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1230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image" Target="../media/image11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image" Target="../media/image1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5B4D622-9A3C-41A7-82A8-41DBEDCA7AF2}" type="datetimeFigureOut">
              <a:rPr lang="ru-RU"/>
              <a:pPr>
                <a:defRPr/>
              </a:pPr>
              <a:t>23.09.2014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B8D537C-A141-4683-B499-4EF662BB30F1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E8B5125-2C42-4CF1-98BC-D365600F23B3}" type="datetimeFigureOut">
              <a:rPr lang="ru-RU"/>
              <a:pPr>
                <a:defRPr/>
              </a:pPr>
              <a:t>23.09.2014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5DFF134-87A1-4380-BD61-318077257F8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12CF6-0F32-48E7-A2DF-8DFC660F9148}" type="slidenum">
              <a:rPr lang="ru-RU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C7551-C43B-464B-91B2-1841F147E313}" type="slidenum">
              <a:rPr lang="ru-RU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675" y="2292095"/>
            <a:ext cx="4300538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8675" y="4511785"/>
            <a:ext cx="4300538" cy="95556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5235798" y="1310656"/>
            <a:ext cx="3908203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 cap="all" spc="0">
          <a:ln w="9000" cmpd="sng">
            <a:solidFill>
              <a:schemeClr val="accent4">
                <a:shade val="50000"/>
                <a:satMod val="120000"/>
              </a:schemeClr>
            </a:solidFill>
            <a:prstDash val="solid"/>
          </a:ln>
          <a:gradFill>
            <a:gsLst>
              <a:gs pos="0">
                <a:schemeClr val="accent4">
                  <a:shade val="20000"/>
                  <a:satMod val="245000"/>
                </a:schemeClr>
              </a:gs>
              <a:gs pos="43000">
                <a:schemeClr val="accent4">
                  <a:satMod val="255000"/>
                </a:schemeClr>
              </a:gs>
              <a:gs pos="48000">
                <a:schemeClr val="accent4">
                  <a:shade val="85000"/>
                  <a:satMod val="255000"/>
                </a:schemeClr>
              </a:gs>
              <a:gs pos="100000">
                <a:schemeClr val="accent4">
                  <a:shade val="20000"/>
                  <a:satMod val="245000"/>
                </a:schemeClr>
              </a:gs>
            </a:gsLst>
            <a:lin ang="5400000"/>
          </a:gradFill>
          <a:effectLst>
            <a:reflection blurRad="12700" stA="28000" endPos="45000" dist="1000" dir="5400000" sy="-100000" algn="bl" rotWithShape="0"/>
          </a:effectLst>
          <a:latin typeface="Constant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>
              <a:lumMod val="90000"/>
              <a:lumOff val="10000"/>
            </a:schemeClr>
          </a:solidFill>
          <a:latin typeface="Constant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>
              <a:lumMod val="90000"/>
              <a:lumOff val="10000"/>
            </a:schemeClr>
          </a:solidFill>
          <a:latin typeface="Constant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90000"/>
              <a:lumOff val="10000"/>
            </a:schemeClr>
          </a:solidFill>
          <a:latin typeface="Constant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>
              <a:lumMod val="90000"/>
              <a:lumOff val="10000"/>
            </a:schemeClr>
          </a:solidFill>
          <a:latin typeface="Constant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>
              <a:lumMod val="90000"/>
              <a:lumOff val="10000"/>
            </a:schemeClr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1.jpeg"/><Relationship Id="rId7" Type="http://schemas.openxmlformats.org/officeDocument/2006/relationships/image" Target="../media/image7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3.png"/><Relationship Id="rId9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2.jpeg"/><Relationship Id="rId7" Type="http://schemas.openxmlformats.org/officeDocument/2006/relationships/image" Target="../media/image95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9.png"/><Relationship Id="rId4" Type="http://schemas.openxmlformats.org/officeDocument/2006/relationships/oleObject" Target="../embeddings/oleObject2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9.png"/><Relationship Id="rId4" Type="http://schemas.openxmlformats.org/officeDocument/2006/relationships/oleObject" Target="../embeddings/oleObject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18747" y="451094"/>
            <a:ext cx="7772400" cy="1470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ru-RU" sz="27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Система работы по формированию базовых национальных ценностей у обучающихся</a:t>
            </a:r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/>
            </a:r>
            <a:b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</a:b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из опыта работы</a:t>
            </a:r>
            <a:b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</a:b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 МКОУ «Средняя школа №2»</a:t>
            </a:r>
            <a:b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</a:b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г. Людиново Калужской области</a:t>
            </a:r>
            <a:endParaRPr lang="ru-RU" sz="1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743200" y="5483471"/>
            <a:ext cx="6400800" cy="17526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Гончарова Любовь Васильевна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директор МКОУ «Средняя школа №2»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136283" y="5474432"/>
            <a:ext cx="1152525" cy="126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5" name="Picture 1" descr="C:\Users\User\Desktop\Презентация\p14_risunok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2420" y="2211388"/>
            <a:ext cx="4157970" cy="31167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53DB4130-F6E8-4FB0-A759-A5B00A45AFCF}" type="slidenum">
              <a:rPr lang="ru-RU"/>
              <a:pPr/>
              <a:t>10</a:t>
            </a:fld>
            <a:endParaRPr lang="ru-RU"/>
          </a:p>
        </p:txBody>
      </p:sp>
      <p:pic>
        <p:nvPicPr>
          <p:cNvPr id="104452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3826" y="293938"/>
            <a:ext cx="3452812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Рисунок 4"/>
          <p:cNvPicPr>
            <a:picLocks noChangeAspect="1"/>
          </p:cNvPicPr>
          <p:nvPr/>
        </p:nvPicPr>
        <p:blipFill>
          <a:blip r:embed="rId3" cstate="print"/>
          <a:srcRect b="56039"/>
          <a:stretch>
            <a:fillRect/>
          </a:stretch>
        </p:blipFill>
        <p:spPr bwMode="auto">
          <a:xfrm>
            <a:off x="642816" y="1014901"/>
            <a:ext cx="3970338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9906" y="3863124"/>
            <a:ext cx="3554412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Рисунок 6"/>
          <p:cNvPicPr>
            <a:picLocks noChangeAspect="1"/>
          </p:cNvPicPr>
          <p:nvPr/>
        </p:nvPicPr>
        <p:blipFill>
          <a:blip r:embed="rId5" cstate="print"/>
          <a:srcRect t="45146"/>
          <a:stretch>
            <a:fillRect/>
          </a:stretch>
        </p:blipFill>
        <p:spPr bwMode="auto">
          <a:xfrm>
            <a:off x="4990490" y="3275746"/>
            <a:ext cx="3727450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82550" y="-88900"/>
            <a:ext cx="115252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675" y="76200"/>
            <a:ext cx="7485063" cy="9588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</a:t>
            </a: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совместной деятельности с родителями</a:t>
            </a: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5475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488" y="974725"/>
            <a:ext cx="3933825" cy="2949575"/>
          </a:xfrm>
        </p:spPr>
      </p:pic>
      <p:pic>
        <p:nvPicPr>
          <p:cNvPr id="105476" name="Объект 13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9438" y="1035050"/>
            <a:ext cx="4333875" cy="288925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171AD993-1387-4970-847E-43C9FB6CC630}" type="slidenum">
              <a:rPr lang="ru-RU"/>
              <a:pPr/>
              <a:t>11</a:t>
            </a:fld>
            <a:endParaRPr lang="ru-RU"/>
          </a:p>
        </p:txBody>
      </p:sp>
      <p:pic>
        <p:nvPicPr>
          <p:cNvPr id="105478" name="Рисунок 8"/>
          <p:cNvPicPr>
            <a:picLocks noChangeAspect="1"/>
          </p:cNvPicPr>
          <p:nvPr/>
        </p:nvPicPr>
        <p:blipFill>
          <a:blip r:embed="rId4" cstate="print"/>
          <a:srcRect b="11720"/>
          <a:stretch>
            <a:fillRect/>
          </a:stretch>
        </p:blipFill>
        <p:spPr bwMode="auto">
          <a:xfrm>
            <a:off x="2184400" y="3984625"/>
            <a:ext cx="46609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92075" y="-104775"/>
            <a:ext cx="11525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250" y="212725"/>
            <a:ext cx="7485063" cy="10969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</a:t>
            </a: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внеурочной деятельности обучающихся</a:t>
            </a: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7000" y="1309688"/>
            <a:ext cx="4217988" cy="28019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6501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5325" y="1131888"/>
            <a:ext cx="4343400" cy="3317875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A3C8F105-DFF1-4A3E-8BFC-F78957E8EB2D}" type="slidenum">
              <a:rPr lang="ru-RU"/>
              <a:pPr/>
              <a:t>12</a:t>
            </a:fld>
            <a:endParaRPr lang="ru-RU"/>
          </a:p>
        </p:txBody>
      </p:sp>
      <p:pic>
        <p:nvPicPr>
          <p:cNvPr id="9" name="Объект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0350" y="4233863"/>
            <a:ext cx="3952875" cy="2624137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6503" name="Рисунок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7088" y="4111625"/>
            <a:ext cx="421163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4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-31750" y="47625"/>
            <a:ext cx="115252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675" y="76200"/>
            <a:ext cx="7485063" cy="700088"/>
          </a:xfrm>
        </p:spPr>
        <p:txBody>
          <a:bodyPr rtlCol="0">
            <a:noAutofit/>
          </a:bodyPr>
          <a:lstStyle/>
          <a:p>
            <a:pPr algn="ctr"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внеурочной деятельности</a:t>
            </a: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7523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8" y="931863"/>
            <a:ext cx="4060825" cy="2789237"/>
          </a:xfrm>
        </p:spPr>
      </p:pic>
      <p:pic>
        <p:nvPicPr>
          <p:cNvPr id="107524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913" y="3876675"/>
            <a:ext cx="4060825" cy="2794000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9AB160A7-C793-4826-A3C8-981474102380}" type="slidenum">
              <a:rPr lang="ru-RU"/>
              <a:pPr/>
              <a:t>13</a:t>
            </a:fld>
            <a:endParaRPr lang="ru-RU"/>
          </a:p>
        </p:txBody>
      </p:sp>
      <p:pic>
        <p:nvPicPr>
          <p:cNvPr id="107526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9388" y="931863"/>
            <a:ext cx="3365500" cy="506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144463" y="-26988"/>
            <a:ext cx="115252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Заголовок 1"/>
          <p:cNvSpPr>
            <a:spLocks noGrp="1"/>
          </p:cNvSpPr>
          <p:nvPr>
            <p:ph type="title"/>
          </p:nvPr>
        </p:nvSpPr>
        <p:spPr>
          <a:xfrm>
            <a:off x="1036638" y="0"/>
            <a:ext cx="7100887" cy="89217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деятельности учащихся в школьном лагере «Улыбка»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5958ECF2-EF86-4633-9821-0E7F3333B9B0}" type="slidenum">
              <a:rPr lang="ru-RU"/>
              <a:pPr/>
              <a:t>14</a:t>
            </a:fld>
            <a:endParaRPr lang="ru-RU"/>
          </a:p>
        </p:txBody>
      </p:sp>
      <p:pic>
        <p:nvPicPr>
          <p:cNvPr id="4" name="Picture 5" descr="P10202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3763" y="3906838"/>
            <a:ext cx="3433762" cy="259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P10202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800" y="3941763"/>
            <a:ext cx="3800475" cy="256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1675" y="1012825"/>
            <a:ext cx="3802063" cy="268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Рисунок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463" y="1012825"/>
            <a:ext cx="361315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2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0" y="0"/>
            <a:ext cx="115252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2404" y="874586"/>
            <a:ext cx="3500437" cy="2624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Объект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769" y="927343"/>
            <a:ext cx="3411537" cy="2557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0" name="Заголовок 1"/>
          <p:cNvSpPr>
            <a:spLocks noGrp="1"/>
          </p:cNvSpPr>
          <p:nvPr>
            <p:ph type="title"/>
          </p:nvPr>
        </p:nvSpPr>
        <p:spPr>
          <a:xfrm>
            <a:off x="701676" y="228600"/>
            <a:ext cx="7092950" cy="685801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деятельности учащихся в школьном лагере «Улыбка»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0C7198B2-B663-4DAE-A8E7-8967E3C9FD5E}" type="slidenum">
              <a:rPr lang="ru-RU"/>
              <a:pPr/>
              <a:t>15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48" y="4113823"/>
            <a:ext cx="3441700" cy="258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6488" y="4173538"/>
            <a:ext cx="3397250" cy="2547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9576" name="TextBox 11"/>
          <p:cNvSpPr txBox="1">
            <a:spLocks noChangeArrowheads="1"/>
          </p:cNvSpPr>
          <p:nvPr/>
        </p:nvSpPr>
        <p:spPr bwMode="auto">
          <a:xfrm>
            <a:off x="1124228" y="3581400"/>
            <a:ext cx="70273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Благотворительная акция «Подари жизнь»</a:t>
            </a:r>
          </a:p>
        </p:txBody>
      </p:sp>
      <p:pic>
        <p:nvPicPr>
          <p:cNvPr id="109577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125413" y="0"/>
            <a:ext cx="115252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Заголовок 1"/>
          <p:cNvSpPr>
            <a:spLocks noGrp="1"/>
          </p:cNvSpPr>
          <p:nvPr>
            <p:ph type="title"/>
          </p:nvPr>
        </p:nvSpPr>
        <p:spPr>
          <a:xfrm>
            <a:off x="440226" y="58618"/>
            <a:ext cx="8429625" cy="100488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деятельности учащихся</a:t>
            </a:r>
            <a:b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эколого-краеведческом лагере </a:t>
            </a:r>
            <a:b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«Урочище </a:t>
            </a:r>
            <a:r>
              <a:rPr lang="ru-RU" sz="2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Молевское</a:t>
            </a: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6B22322E-8140-4E95-84B1-9815BE654ABB}" type="slidenum">
              <a:rPr lang="ru-RU"/>
              <a:pPr/>
              <a:t>16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754" y="1081088"/>
            <a:ext cx="3667125" cy="275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0597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8943" y="1115037"/>
            <a:ext cx="3668713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8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" y="3952875"/>
            <a:ext cx="3690938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9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1255" y="4109552"/>
            <a:ext cx="4352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0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0" y="0"/>
            <a:ext cx="1150937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Заголовок 1"/>
          <p:cNvSpPr>
            <a:spLocks noGrp="1"/>
          </p:cNvSpPr>
          <p:nvPr>
            <p:ph type="title"/>
          </p:nvPr>
        </p:nvSpPr>
        <p:spPr>
          <a:xfrm>
            <a:off x="572111" y="111369"/>
            <a:ext cx="8429625" cy="760413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деятельности учащихся</a:t>
            </a:r>
            <a:b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рамках кадетского движения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D03F9605-20A1-47B8-A3E9-7FC7100368B2}" type="slidenum">
              <a:rPr lang="ru-RU"/>
              <a:pPr/>
              <a:t>17</a:t>
            </a:fld>
            <a:endParaRPr lang="ru-RU"/>
          </a:p>
        </p:txBody>
      </p:sp>
      <p:pic>
        <p:nvPicPr>
          <p:cNvPr id="111620" name="Picture 5" descr="Изображение 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0925" y="919163"/>
            <a:ext cx="4529138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8" descr="Изображение 1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625" y="2693988"/>
            <a:ext cx="2714625" cy="362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Picture 4" descr="Изображение 0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888" y="2659063"/>
            <a:ext cx="2765425" cy="369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3" name="TextBox 12"/>
          <p:cNvSpPr txBox="1">
            <a:spLocks noChangeArrowheads="1"/>
          </p:cNvSpPr>
          <p:nvPr/>
        </p:nvSpPr>
        <p:spPr bwMode="auto">
          <a:xfrm>
            <a:off x="2230925" y="5890722"/>
            <a:ext cx="5076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Социальный проект </a:t>
            </a:r>
          </a:p>
          <a:p>
            <a:pPr algn="ctr"/>
            <a:r>
              <a:rPr lang="ru-RU" sz="2400" b="1" dirty="0"/>
              <a:t>«Учитель, перед именем твоим…»</a:t>
            </a:r>
          </a:p>
        </p:txBody>
      </p:sp>
      <p:pic>
        <p:nvPicPr>
          <p:cNvPr id="111624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184150" y="0"/>
            <a:ext cx="115252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Заголовок 1"/>
          <p:cNvSpPr>
            <a:spLocks noGrp="1"/>
          </p:cNvSpPr>
          <p:nvPr>
            <p:ph type="title"/>
          </p:nvPr>
        </p:nvSpPr>
        <p:spPr>
          <a:xfrm>
            <a:off x="484188" y="155331"/>
            <a:ext cx="8429625" cy="760413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деятельности учащихся</a:t>
            </a:r>
            <a:b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рамках кадетского движения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E828B225-FDB6-4719-8D1F-6C727FA8DD53}" type="slidenum">
              <a:rPr lang="ru-RU"/>
              <a:pPr/>
              <a:t>18</a:t>
            </a:fld>
            <a:endParaRPr lang="ru-RU"/>
          </a:p>
        </p:txBody>
      </p:sp>
      <p:pic>
        <p:nvPicPr>
          <p:cNvPr id="112644" name="Picture 5" descr="P10208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50" y="981075"/>
            <a:ext cx="3570288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5" name="Picture 7" descr="F:\смена июнь 2011\DSC029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3892550"/>
            <a:ext cx="42989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3" descr="G:\кадетский балл\DSC042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8550" y="3892550"/>
            <a:ext cx="3773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7" name="Рисунок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4225" y="1042988"/>
            <a:ext cx="3941763" cy="261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8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103188" y="0"/>
            <a:ext cx="1150937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0" y="0"/>
            <a:ext cx="115252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6" name="Заголовок 1"/>
          <p:cNvSpPr>
            <a:spLocks noGrp="1"/>
          </p:cNvSpPr>
          <p:nvPr>
            <p:ph type="title"/>
          </p:nvPr>
        </p:nvSpPr>
        <p:spPr>
          <a:xfrm>
            <a:off x="580903" y="-184094"/>
            <a:ext cx="8774112" cy="6143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– ресурсный центр Федеральной </a:t>
            </a:r>
            <a:r>
              <a:rPr lang="ru-RU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стажировочной</a:t>
            </a: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площадки «Духовно-нравственное развитие и воспитание подрастающего поколения»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368CA40A-F4C4-4AFC-A452-872BD14F4F02}" type="slidenum">
              <a:rPr lang="ru-RU"/>
              <a:pPr/>
              <a:t>19</a:t>
            </a:fld>
            <a:endParaRPr lang="ru-RU"/>
          </a:p>
        </p:txBody>
      </p:sp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3" cstate="print"/>
          <a:srcRect l="10678" t="15495" r="9636" b="14372"/>
          <a:stretch>
            <a:fillRect/>
          </a:stretch>
        </p:blipFill>
        <p:spPr bwMode="auto">
          <a:xfrm>
            <a:off x="1519238" y="2191119"/>
            <a:ext cx="6475412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0" name="TextBox 4"/>
          <p:cNvSpPr txBox="1">
            <a:spLocks noChangeArrowheads="1"/>
          </p:cNvSpPr>
          <p:nvPr/>
        </p:nvSpPr>
        <p:spPr bwMode="auto">
          <a:xfrm>
            <a:off x="1857864" y="1196854"/>
            <a:ext cx="61674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/>
              <a:t>Модель «Совместная проектная деятельность семьи и школы по формированию базовых национальных ценностей обучающихся»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775" y="1004888"/>
            <a:ext cx="4141788" cy="275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0413" y="984250"/>
            <a:ext cx="4333875" cy="287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09675" y="177800"/>
            <a:ext cx="7415213" cy="5762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системы работы школы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101628E7-89E5-4FB3-81EA-5B2F27BBD88A}" type="slidenum">
              <a:rPr lang="ru-RU"/>
              <a:pPr/>
              <a:t>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2400" y="4249738"/>
            <a:ext cx="8991600" cy="2524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00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«…важно, чтобы общеобразовательная школа </a:t>
            </a:r>
            <a:br>
              <a:rPr lang="ru-RU" sz="200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</a:br>
            <a:r>
              <a:rPr lang="ru-RU" sz="200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не была отстранена от процесса воспитания</a:t>
            </a:r>
            <a:br>
              <a:rPr lang="ru-RU" sz="200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</a:br>
            <a:r>
              <a:rPr lang="ru-RU" sz="200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 подрастающего поколения, и наряду с образованием принимала на себя функции по формированию у детей нравственного чувства на основании традиционных устоев и моральных ценностей»</a:t>
            </a:r>
            <a:br>
              <a:rPr lang="ru-RU" sz="200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</a:br>
            <a:r>
              <a:rPr lang="ru-RU" sz="2000" cap="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 </a:t>
            </a:r>
            <a:r>
              <a:rPr lang="ru-RU" sz="200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Митрополит Калужский и Боровский Климент</a:t>
            </a:r>
            <a:br>
              <a:rPr lang="ru-RU" sz="200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6263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57152" y="-70336"/>
            <a:ext cx="1152525" cy="126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9034" y="215016"/>
            <a:ext cx="7200800" cy="803275"/>
          </a:xfrm>
        </p:spPr>
        <p:txBody>
          <a:bodyPr/>
          <a:lstStyle/>
          <a:p>
            <a:pPr algn="l">
              <a:defRPr/>
            </a:pPr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+mj-cs"/>
              </a:rPr>
              <a:t>«Родители и мы – очень дружны»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75" y="1125538"/>
            <a:ext cx="4573588" cy="503237"/>
          </a:xfrm>
        </p:spPr>
        <p:txBody>
          <a:bodyPr>
            <a:normAutofit fontScale="92500"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</a:rPr>
              <a:t>Семейный день здоровья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1125538"/>
            <a:ext cx="4392612" cy="908050"/>
          </a:xfrm>
        </p:spPr>
        <p:txBody>
          <a:bodyPr>
            <a:normAutofit lnSpcReduction="10000"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</a:rPr>
              <a:t>Акция «Чужой беды не бывает»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14693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0" y="0"/>
            <a:ext cx="1366838" cy="126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фото 2011-2012\фото стажир\IMG_1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2009" y="1993848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D:\фото 2011-2012\фото стажир\IMG_13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9154" y="4653136"/>
            <a:ext cx="2304256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D:\фото 2012-2013\семейный день здоровья\IMG_25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8931" y="1858345"/>
            <a:ext cx="2448272" cy="183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D:\фото 2012-2013\семейный день здоровья\IMG_25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110" y="4052427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площадка\IMG_22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0698" y="5127477"/>
            <a:ext cx="2016224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F:\площадка\IMG_07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9094" y="4500773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1113" y="223809"/>
            <a:ext cx="7200800" cy="803275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«Родители и мы – очень дружны»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75" y="896938"/>
            <a:ext cx="4573588" cy="908050"/>
          </a:xfrm>
        </p:spPr>
        <p:txBody>
          <a:bodyPr>
            <a:normAutofit fontScale="92500"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effectLst/>
              </a:rPr>
              <a:t>«Семейные Рождественские встречи»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99477" y="712300"/>
            <a:ext cx="4392612" cy="908050"/>
          </a:xfrm>
        </p:spPr>
        <p:txBody>
          <a:bodyPr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effectLst/>
              </a:rPr>
              <a:t>«Читающая семья»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15717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0" y="0"/>
            <a:ext cx="115252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площадка\IMG_0783.JPG"/>
          <p:cNvPicPr>
            <a:picLocks noChangeAspect="1" noChangeArrowheads="1"/>
          </p:cNvPicPr>
          <p:nvPr/>
        </p:nvPicPr>
        <p:blipFill>
          <a:blip r:embed="rId5" cstate="print"/>
          <a:srcRect t="6667" r="14991" b="16657"/>
          <a:stretch>
            <a:fillRect/>
          </a:stretch>
        </p:blipFill>
        <p:spPr bwMode="auto">
          <a:xfrm>
            <a:off x="4751184" y="1793294"/>
            <a:ext cx="2448272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F:\площадка\IMG_07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0404" y="2382379"/>
            <a:ext cx="183620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F:\площадка\IMG_22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24554" y="1814219"/>
            <a:ext cx="162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F:\площадка\IMG_224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1988840"/>
            <a:ext cx="2448272" cy="183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F:\площадка\IMG_226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8766" y="3997942"/>
            <a:ext cx="2592288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лощадка\IMG_2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6031" y="4489866"/>
            <a:ext cx="162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2513" y="135886"/>
            <a:ext cx="7200800" cy="803275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«Родители и мы – очень дружны»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7392" y="905730"/>
            <a:ext cx="4573588" cy="908050"/>
          </a:xfrm>
        </p:spPr>
        <p:txBody>
          <a:bodyPr>
            <a:normAutofit fontScale="92500"/>
          </a:bodyPr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  <a:effectLst/>
              </a:rPr>
              <a:t>«Как на Масленой неделе…я и бабушка 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моя»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6626" name="Picture 2" descr="E:\с бабушкой\IMG_05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rot="5400000">
            <a:off x="-74891" y="2208073"/>
            <a:ext cx="2400266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51388" y="914523"/>
            <a:ext cx="4392612" cy="908050"/>
          </a:xfrm>
        </p:spPr>
        <p:txBody>
          <a:bodyPr>
            <a:normAutofit lnSpcReduction="10000"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effectLst/>
              </a:rPr>
              <a:t>«Матери и дочки  в Пасхальные денечки»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0" name="Picture 8" descr="P105003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860033" y="2080582"/>
            <a:ext cx="1890909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D:\фото 2011-2012\фото\с бабушкой\IMG_05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8883" y="1814663"/>
            <a:ext cx="1944216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P105004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49176">
            <a:off x="6529347" y="3641080"/>
            <a:ext cx="2045416" cy="2727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фото 2011-2012\фото\с бабушкой\IMG_06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9973" y="4417858"/>
            <a:ext cx="2664296" cy="199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6746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0" y="0"/>
            <a:ext cx="115252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0435" y="206225"/>
            <a:ext cx="7200800" cy="803275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«Родители и мы – очень дружны» </a:t>
            </a:r>
          </a:p>
        </p:txBody>
      </p:sp>
      <p:sp>
        <p:nvSpPr>
          <p:cNvPr id="117763" name="Текст 2"/>
          <p:cNvSpPr>
            <a:spLocks noGrp="1"/>
          </p:cNvSpPr>
          <p:nvPr>
            <p:ph type="body" idx="1"/>
          </p:nvPr>
        </p:nvSpPr>
        <p:spPr>
          <a:xfrm>
            <a:off x="134082" y="1117844"/>
            <a:ext cx="4357688" cy="836613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«Папа, мама, я- дружная (сердечная) семья!»</a:t>
            </a:r>
          </a:p>
        </p:txBody>
      </p:sp>
      <p:pic>
        <p:nvPicPr>
          <p:cNvPr id="8" name="Picture 2" descr="C:\Users\Vladislav\Desktop\общешк меропри\P10104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2410" y="4475833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51388" y="1073882"/>
            <a:ext cx="4392612" cy="836613"/>
          </a:xfrm>
        </p:spPr>
        <p:txBody>
          <a:bodyPr>
            <a:normAutofit fontScale="92500" lnSpcReduction="10000"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effectLst/>
              </a:rPr>
              <a:t>«</a:t>
            </a:r>
            <a:r>
              <a:rPr lang="ru-RU" sz="2800" dirty="0">
                <a:solidFill>
                  <a:schemeClr val="tx1"/>
                </a:solidFill>
                <a:effectLst/>
              </a:rPr>
              <a:t>Армейская рыбалка или с папой лучшие 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друзья»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5602" name="Picture 2" descr="E:\с папой\IMG_050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218847" y="2009763"/>
            <a:ext cx="2880320" cy="216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D:\фото 2009-2010\105_PANA\P10501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060848"/>
            <a:ext cx="3024336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D:\фото 2009-2010\папа\P10409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0912" y="4298550"/>
            <a:ext cx="307234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7769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161803" y="0"/>
            <a:ext cx="115252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408" y="167054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Семейный досуг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484" y="1139459"/>
            <a:ext cx="4040188" cy="639762"/>
          </a:xfrm>
        </p:spPr>
        <p:txBody>
          <a:bodyPr>
            <a:normAutofit fontScale="70000" lnSpcReduction="20000"/>
          </a:bodyPr>
          <a:lstStyle/>
          <a:p>
            <a:pPr algn="ctr">
              <a:defRPr/>
            </a:pPr>
            <a:r>
              <a:rPr lang="ru-RU" sz="3200" dirty="0">
                <a:solidFill>
                  <a:schemeClr val="tx1"/>
                </a:solidFill>
                <a:effectLst/>
              </a:rPr>
              <a:t>Вечера семейного отдыха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" name="Picture 12" descr="DSC0582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56819" y="1968374"/>
            <a:ext cx="3175621" cy="2108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76909" y="1139459"/>
            <a:ext cx="4041775" cy="639762"/>
          </a:xfrm>
        </p:spPr>
        <p:txBody>
          <a:bodyPr>
            <a:normAutofit fontScale="77500" lnSpcReduction="20000"/>
          </a:bodyPr>
          <a:lstStyle/>
          <a:p>
            <a:pPr algn="ctr">
              <a:defRPr/>
            </a:pPr>
            <a:r>
              <a:rPr lang="ru-RU" sz="3200" dirty="0">
                <a:solidFill>
                  <a:schemeClr val="tx1"/>
                </a:solidFill>
                <a:effectLst/>
              </a:rPr>
              <a:t>Походы выходного дня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18789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495911" y="149469"/>
            <a:ext cx="115252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IMG_2994"/>
          <p:cNvPicPr>
            <a:picLocks noChangeAspect="1" noChangeArrowheads="1"/>
          </p:cNvPicPr>
          <p:nvPr/>
        </p:nvPicPr>
        <p:blipFill>
          <a:blip r:embed="rId4" cstate="print"/>
          <a:srcRect l="8165" t="13605"/>
          <a:stretch>
            <a:fillRect/>
          </a:stretch>
        </p:blipFill>
        <p:spPr bwMode="auto">
          <a:xfrm>
            <a:off x="1291148" y="4156202"/>
            <a:ext cx="3468852" cy="2448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2" descr="IMG_30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851" y="1828908"/>
            <a:ext cx="3096344" cy="2478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/>
          <a:srcRect l="10841" r="8049"/>
          <a:stretch/>
        </p:blipFill>
        <p:spPr>
          <a:xfrm>
            <a:off x="5812358" y="4235333"/>
            <a:ext cx="2966477" cy="2331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E:\фото новогодн. разгуляй\P10702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58"/>
          <a:stretch/>
        </p:blipFill>
        <p:spPr bwMode="auto">
          <a:xfrm>
            <a:off x="6261703" y="3009083"/>
            <a:ext cx="2591887" cy="2280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C:\Users\Людмила\Desktop\площадка\IMG_213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50" t="14297"/>
          <a:stretch/>
        </p:blipFill>
        <p:spPr bwMode="auto">
          <a:xfrm>
            <a:off x="394586" y="4433448"/>
            <a:ext cx="2664296" cy="2098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Новогодние праздники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920629"/>
            <a:ext cx="4357688" cy="5111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200" dirty="0" smtClean="0">
                <a:solidFill>
                  <a:schemeClr val="tx1"/>
                </a:solidFill>
                <a:effectLst/>
              </a:rPr>
              <a:t>АРТ -  МОБ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27650" name="Picture 2" descr="E:\фото новогодн. разгуляй\P10702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819854" y="1482670"/>
            <a:ext cx="2443871" cy="1832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34645" y="941998"/>
            <a:ext cx="4392612" cy="576263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ru-RU" dirty="0" smtClean="0">
              <a:effectLst/>
            </a:endParaRPr>
          </a:p>
          <a:p>
            <a:pPr>
              <a:defRPr/>
            </a:pPr>
            <a:endParaRPr lang="ru-RU" dirty="0">
              <a:effectLst/>
            </a:endParaRPr>
          </a:p>
          <a:p>
            <a:pPr>
              <a:defRPr/>
            </a:pPr>
            <a:endParaRPr lang="ru-RU" dirty="0" smtClean="0">
              <a:effectLst/>
            </a:endParaRPr>
          </a:p>
          <a:p>
            <a:pPr>
              <a:defRPr/>
            </a:pPr>
            <a:endParaRPr lang="ru-RU" dirty="0">
              <a:effectLst/>
            </a:endParaRPr>
          </a:p>
          <a:p>
            <a:pPr>
              <a:defRPr/>
            </a:pPr>
            <a:endParaRPr lang="ru-RU" dirty="0" smtClean="0">
              <a:effectLst/>
            </a:endParaRPr>
          </a:p>
          <a:p>
            <a:pPr>
              <a:defRPr/>
            </a:pPr>
            <a:endParaRPr lang="ru-RU" dirty="0">
              <a:effectLst/>
            </a:endParaRPr>
          </a:p>
          <a:p>
            <a:pPr>
              <a:defRPr/>
            </a:pPr>
            <a:endParaRPr lang="ru-RU" dirty="0" smtClean="0">
              <a:effectLst/>
            </a:endParaRPr>
          </a:p>
          <a:p>
            <a:pPr>
              <a:defRPr/>
            </a:pPr>
            <a:endParaRPr lang="ru-RU" dirty="0">
              <a:effectLst/>
            </a:endParaRPr>
          </a:p>
          <a:p>
            <a:pPr>
              <a:defRPr/>
            </a:pPr>
            <a:endParaRPr lang="ru-RU" dirty="0" smtClean="0">
              <a:effectLst/>
            </a:endParaRPr>
          </a:p>
          <a:p>
            <a:pPr>
              <a:defRPr/>
            </a:pPr>
            <a:endParaRPr lang="ru-RU" dirty="0" smtClean="0">
              <a:effectLst/>
            </a:endParaRPr>
          </a:p>
          <a:p>
            <a:pPr>
              <a:defRPr/>
            </a:pPr>
            <a:endParaRPr lang="ru-RU" dirty="0">
              <a:effectLst/>
            </a:endParaRPr>
          </a:p>
          <a:p>
            <a:pPr>
              <a:defRPr/>
            </a:pPr>
            <a:endParaRPr lang="ru-RU" dirty="0" smtClean="0">
              <a:effectLst/>
            </a:endParaRPr>
          </a:p>
          <a:p>
            <a:pPr>
              <a:defRPr/>
            </a:pPr>
            <a:endParaRPr lang="ru-RU" dirty="0">
              <a:effectLst/>
            </a:endParaRPr>
          </a:p>
          <a:p>
            <a:pPr>
              <a:defRPr/>
            </a:pPr>
            <a:endParaRPr lang="ru-RU" dirty="0" smtClean="0">
              <a:effectLst/>
            </a:endParaRPr>
          </a:p>
          <a:p>
            <a:pPr>
              <a:defRPr/>
            </a:pPr>
            <a:endParaRPr lang="ru-RU" dirty="0">
              <a:effectLst/>
            </a:endParaRPr>
          </a:p>
          <a:p>
            <a:pPr>
              <a:defRPr/>
            </a:pPr>
            <a:endParaRPr lang="ru-RU" dirty="0" smtClean="0">
              <a:effectLst/>
            </a:endParaRPr>
          </a:p>
          <a:p>
            <a:pPr>
              <a:defRPr/>
            </a:pPr>
            <a:endParaRPr lang="ru-RU" dirty="0">
              <a:effectLst/>
            </a:endParaRPr>
          </a:p>
          <a:p>
            <a:pPr>
              <a:defRPr/>
            </a:pPr>
            <a:endParaRPr lang="ru-RU" dirty="0" smtClean="0">
              <a:effectLst/>
            </a:endParaRPr>
          </a:p>
          <a:p>
            <a:pPr>
              <a:defRPr/>
            </a:pPr>
            <a:endParaRPr lang="ru-RU" dirty="0">
              <a:effectLst/>
            </a:endParaRPr>
          </a:p>
          <a:p>
            <a:pPr>
              <a:defRPr/>
            </a:pPr>
            <a:endParaRPr lang="ru-RU" dirty="0" smtClean="0">
              <a:effectLst/>
            </a:endParaRPr>
          </a:p>
          <a:p>
            <a:pPr>
              <a:defRPr/>
            </a:pPr>
            <a:endParaRPr lang="ru-RU" dirty="0">
              <a:effectLst/>
            </a:endParaRPr>
          </a:p>
          <a:p>
            <a:pPr>
              <a:defRPr/>
            </a:pPr>
            <a:endParaRPr lang="ru-RU" dirty="0" smtClean="0">
              <a:effectLst/>
            </a:endParaRPr>
          </a:p>
          <a:p>
            <a:pPr>
              <a:defRPr/>
            </a:pPr>
            <a:endParaRPr lang="ru-RU" dirty="0">
              <a:effectLst/>
            </a:endParaRPr>
          </a:p>
          <a:p>
            <a:pPr>
              <a:defRPr/>
            </a:pPr>
            <a:endParaRPr lang="ru-RU" dirty="0" smtClean="0">
              <a:effectLst/>
            </a:endParaRPr>
          </a:p>
          <a:p>
            <a:pPr algn="ctr">
              <a:defRPr/>
            </a:pPr>
            <a:r>
              <a:rPr lang="ru-RU" sz="8800" dirty="0" smtClean="0">
                <a:solidFill>
                  <a:schemeClr val="tx1"/>
                </a:solidFill>
                <a:effectLst/>
              </a:rPr>
              <a:t>РАЗГУЛЯЙ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27652" name="Picture 4" descr="E:\фото новогодн. разгуляй\P10703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3423" y="4907830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9816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232142" y="0"/>
            <a:ext cx="115252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Людмила\Desktop\площадка\IMG_21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431" y="1455853"/>
            <a:ext cx="2873739" cy="215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C:\Users\Людмила\Desktop\площадка\IMG_2127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95"/>
          <a:stretch/>
        </p:blipFill>
        <p:spPr bwMode="auto">
          <a:xfrm>
            <a:off x="2195736" y="2720898"/>
            <a:ext cx="2304256" cy="222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4781" y="153471"/>
            <a:ext cx="7200800" cy="8032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КЛЮЧЕВЫЕ ДЕЛА ГОДА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993653"/>
            <a:ext cx="4573588" cy="90805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effectLst/>
              </a:rPr>
              <a:t>«Фестиваль социальной рекламы»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02761" y="1020031"/>
            <a:ext cx="4392612" cy="90805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effectLst/>
              </a:rPr>
              <a:t>«Юбилейный хронограф школы»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0837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135427" y="-105508"/>
            <a:ext cx="115252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площадка\IMG_2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8293" y="1946548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F:\площадка\IMG_2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0221" y="4222757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F:\площадка\P10701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7307" y="1883331"/>
            <a:ext cx="1368152" cy="1824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F:\площадка\P10700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690655"/>
            <a:ext cx="2339752" cy="1754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F:\площадка\P10701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3597" y="1864079"/>
            <a:ext cx="2411760" cy="1808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 descr="F:\площадка\P10701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6114" y="3743409"/>
            <a:ext cx="2088232" cy="1566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F:\площадка\P107018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5366" y="5176240"/>
            <a:ext cx="2088232" cy="1566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915" y="131885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КЛЮЧЕВЫЕ ДЕЛА ГОДА</a:t>
            </a:r>
          </a:p>
        </p:txBody>
      </p:sp>
      <p:pic>
        <p:nvPicPr>
          <p:cNvPr id="121859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191111" y="0"/>
            <a:ext cx="13716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63775" y="946150"/>
            <a:ext cx="43243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latin typeface="+mn-lt"/>
              </a:rPr>
              <a:t>«Людиново-</a:t>
            </a:r>
            <a:r>
              <a:rPr lang="ru-RU" sz="2800" b="1" dirty="0" err="1">
                <a:latin typeface="+mn-lt"/>
              </a:rPr>
              <a:t>Туристер</a:t>
            </a:r>
            <a:r>
              <a:rPr lang="ru-RU" sz="2800" b="1" dirty="0">
                <a:latin typeface="+mn-lt"/>
              </a:rPr>
              <a:t>. </a:t>
            </a:r>
            <a:r>
              <a:rPr lang="en-US" sz="2800" b="1" dirty="0" err="1">
                <a:latin typeface="+mn-lt"/>
              </a:rPr>
              <a:t>ru</a:t>
            </a:r>
            <a:r>
              <a:rPr lang="ru-RU" sz="2800" b="1" dirty="0">
                <a:latin typeface="+mn-lt"/>
              </a:rPr>
              <a:t>»</a:t>
            </a:r>
          </a:p>
        </p:txBody>
      </p:sp>
      <p:pic>
        <p:nvPicPr>
          <p:cNvPr id="121861" name="Рисунок 5"/>
          <p:cNvPicPr>
            <a:picLocks noChangeAspect="1"/>
          </p:cNvPicPr>
          <p:nvPr/>
        </p:nvPicPr>
        <p:blipFill>
          <a:blip r:embed="rId3" cstate="print">
            <a:grayscl/>
          </a:blip>
          <a:srcRect b="3725"/>
          <a:stretch>
            <a:fillRect/>
          </a:stretch>
        </p:blipFill>
        <p:spPr bwMode="auto">
          <a:xfrm>
            <a:off x="0" y="1689732"/>
            <a:ext cx="9144000" cy="527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2381" y="1552209"/>
            <a:ext cx="3459162" cy="255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1863" name="Объект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0421" y="1449143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4" name="Рисунок 1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1692" y="4248882"/>
            <a:ext cx="3227387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5428" y="131885"/>
            <a:ext cx="7299325" cy="5683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ru-RU" sz="27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Единое целостное </a:t>
            </a:r>
            <a:r>
              <a:rPr lang="ru-RU" sz="27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воспитательно</a:t>
            </a:r>
            <a:r>
              <a:rPr lang="ru-RU" sz="27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-образовательное пространство</a:t>
            </a:r>
            <a:endParaRPr lang="ru-RU" sz="27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886" name="Рисунок 6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288" y="939800"/>
            <a:ext cx="3967162" cy="2759075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DC397723-7468-4C8E-B1EC-268E1F0A4D3E}" type="slidenum">
              <a:rPr lang="ru-RU"/>
              <a:pPr/>
              <a:t>28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73563" y="855663"/>
            <a:ext cx="4575175" cy="316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885" name="Рисунок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" y="3879850"/>
            <a:ext cx="3665538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7" name="Рисунок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3563" y="4143375"/>
            <a:ext cx="4579937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8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268288" y="0"/>
            <a:ext cx="102235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675" y="76200"/>
            <a:ext cx="7485063" cy="6826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Укрепление связей с социальными партнерами</a:t>
            </a: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4932" name="Рисунок 3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758825"/>
            <a:ext cx="4130675" cy="3130550"/>
          </a:xfr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9BD6093A-E306-46AD-B165-640856DA087D}" type="slidenum">
              <a:rPr lang="ru-RU"/>
              <a:pPr/>
              <a:t>29</a:t>
            </a:fld>
            <a:endParaRPr lang="ru-RU"/>
          </a:p>
        </p:txBody>
      </p:sp>
      <p:pic>
        <p:nvPicPr>
          <p:cNvPr id="124933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5625" y="895350"/>
            <a:ext cx="4006850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D:\фото 2013-2014\посылка\благотворит акция\IMG_0041.JP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4454525" y="3889375"/>
            <a:ext cx="3744913" cy="251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 descr="G:\DCIM\128___03\IMG_0320.JPG"/>
          <p:cNvPicPr>
            <a:picLocks noChangeAspect="1" noChangeArrowheads="1"/>
          </p:cNvPicPr>
          <p:nvPr/>
        </p:nvPicPr>
        <p:blipFill>
          <a:blip r:embed="rId6" cstate="print"/>
          <a:srcRect l="3750" t="25003"/>
          <a:stretch>
            <a:fillRect/>
          </a:stretch>
        </p:blipFill>
        <p:spPr bwMode="auto">
          <a:xfrm>
            <a:off x="527050" y="3862388"/>
            <a:ext cx="3663950" cy="2427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4936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98425" y="142875"/>
            <a:ext cx="1042988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5749" y="4347185"/>
            <a:ext cx="2227262" cy="23320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2033467F-61C4-42FF-9E7E-2009B6E8F63A}" type="slidenum">
              <a:rPr lang="ru-RU"/>
              <a:pPr/>
              <a:t>3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33288" y="2754433"/>
            <a:ext cx="2470150" cy="258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19001">
            <a:off x="6431467" y="4225571"/>
            <a:ext cx="2406650" cy="230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163644" y="183784"/>
            <a:ext cx="190597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5-11классы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11913" y="1721950"/>
            <a:ext cx="1852612" cy="2452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7289" name="Рисунок 3"/>
          <p:cNvPicPr>
            <a:picLocks noChangeAspect="1"/>
          </p:cNvPicPr>
          <p:nvPr/>
        </p:nvPicPr>
        <p:blipFill>
          <a:blip r:embed="rId6" cstate="print"/>
          <a:srcRect l="58710" t="80481"/>
          <a:stretch>
            <a:fillRect/>
          </a:stretch>
        </p:blipFill>
        <p:spPr bwMode="auto">
          <a:xfrm>
            <a:off x="4168044" y="1254979"/>
            <a:ext cx="1149350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0" name="Рисунок 4"/>
          <p:cNvPicPr>
            <a:picLocks noChangeAspect="1"/>
          </p:cNvPicPr>
          <p:nvPr/>
        </p:nvPicPr>
        <p:blipFill>
          <a:blip r:embed="rId7" cstate="print"/>
          <a:srcRect l="11559" t="8459" r="13348" b="69403"/>
          <a:stretch>
            <a:fillRect/>
          </a:stretch>
        </p:blipFill>
        <p:spPr bwMode="auto">
          <a:xfrm rot="20447950">
            <a:off x="720605" y="1812435"/>
            <a:ext cx="2405062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1" name="Рисунок 5"/>
          <p:cNvPicPr>
            <a:picLocks noChangeAspect="1"/>
          </p:cNvPicPr>
          <p:nvPr/>
        </p:nvPicPr>
        <p:blipFill>
          <a:blip r:embed="rId7" cstate="print"/>
          <a:srcRect l="8501" t="62120" r="8337" b="18510"/>
          <a:stretch>
            <a:fillRect/>
          </a:stretch>
        </p:blipFill>
        <p:spPr bwMode="auto">
          <a:xfrm>
            <a:off x="3580179" y="5248397"/>
            <a:ext cx="2311400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2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252413" y="-88900"/>
            <a:ext cx="115252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934308" y="715360"/>
            <a:ext cx="78339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cap="all" dirty="0" err="1" smtClean="0">
                <a:ln w="9000" cmpd="sng">
                  <a:solidFill>
                    <a:srgbClr val="0C8228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652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+mj-ea"/>
                <a:cs typeface="+mj-cs"/>
              </a:rPr>
              <a:t>Учебно</a:t>
            </a:r>
            <a:r>
              <a:rPr lang="ru-RU" sz="2400" b="1" cap="all" dirty="0" smtClean="0">
                <a:ln w="9000" cmpd="sng">
                  <a:solidFill>
                    <a:srgbClr val="0C8228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652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+mj-ea"/>
                <a:cs typeface="+mj-cs"/>
              </a:rPr>
              <a:t> - методические комплекты</a:t>
            </a:r>
            <a:endParaRPr lang="ru-RU" sz="2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7488" y="239468"/>
            <a:ext cx="8229600" cy="11430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Положительная динамика личностного роста обучающихся</a:t>
            </a: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214EB606-917D-4D84-BF0E-C779DE20239F}" type="slidenum">
              <a:rPr lang="ru-RU"/>
              <a:pPr/>
              <a:t>30</a:t>
            </a:fld>
            <a:endParaRPr lang="ru-RU"/>
          </a:p>
        </p:txBody>
      </p:sp>
      <p:sp>
        <p:nvSpPr>
          <p:cNvPr id="126980" name="Rectangle 8"/>
          <p:cNvSpPr>
            <a:spLocks noChangeArrowheads="1"/>
          </p:cNvSpPr>
          <p:nvPr/>
        </p:nvSpPr>
        <p:spPr bwMode="auto">
          <a:xfrm>
            <a:off x="446088" y="21526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26981" name="Объект 6"/>
          <p:cNvGraphicFramePr>
            <a:graphicFrameLocks noChangeAspect="1"/>
          </p:cNvGraphicFramePr>
          <p:nvPr/>
        </p:nvGraphicFramePr>
        <p:xfrm>
          <a:off x="485775" y="2152650"/>
          <a:ext cx="4343400" cy="4241800"/>
        </p:xfrm>
        <a:graphic>
          <a:graphicData uri="http://schemas.openxmlformats.org/presentationml/2006/ole">
            <p:oleObj spid="_x0000_s126981" name="Диаграмма" r:id="rId3" imgW="3647981" imgH="3571761" progId="MSGraph.Chart.8">
              <p:embed/>
            </p:oleObj>
          </a:graphicData>
        </a:graphic>
      </p:graphicFrame>
      <p:sp>
        <p:nvSpPr>
          <p:cNvPr id="126982" name="TextBox 7"/>
          <p:cNvSpPr txBox="1">
            <a:spLocks noChangeArrowheads="1"/>
          </p:cNvSpPr>
          <p:nvPr/>
        </p:nvSpPr>
        <p:spPr bwMode="auto">
          <a:xfrm>
            <a:off x="788988" y="1782763"/>
            <a:ext cx="33004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Социальная адаптированность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983" name="Rectangle 10"/>
          <p:cNvSpPr>
            <a:spLocks noChangeArrowheads="1"/>
          </p:cNvSpPr>
          <p:nvPr/>
        </p:nvSpPr>
        <p:spPr bwMode="auto">
          <a:xfrm>
            <a:off x="4665663" y="2701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26984" name="Объект 9"/>
          <p:cNvGraphicFramePr>
            <a:graphicFrameLocks noChangeAspect="1"/>
          </p:cNvGraphicFramePr>
          <p:nvPr/>
        </p:nvGraphicFramePr>
        <p:xfrm>
          <a:off x="4749800" y="2187575"/>
          <a:ext cx="4268788" cy="4167188"/>
        </p:xfrm>
        <a:graphic>
          <a:graphicData uri="http://schemas.openxmlformats.org/presentationml/2006/ole">
            <p:oleObj spid="_x0000_s126984" name="Диаграмма" r:id="rId4" imgW="3647981" imgH="3571761" progId="MSGraph.Chart.8">
              <p:embed/>
            </p:oleObj>
          </a:graphicData>
        </a:graphic>
      </p:graphicFrame>
      <p:sp>
        <p:nvSpPr>
          <p:cNvPr id="126985" name="Прямоугольник 10"/>
          <p:cNvSpPr>
            <a:spLocks noChangeArrowheads="1"/>
          </p:cNvSpPr>
          <p:nvPr/>
        </p:nvSpPr>
        <p:spPr bwMode="auto">
          <a:xfrm>
            <a:off x="5483225" y="1817688"/>
            <a:ext cx="2555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Социальная активность</a:t>
            </a:r>
          </a:p>
        </p:txBody>
      </p:sp>
      <p:pic>
        <p:nvPicPr>
          <p:cNvPr id="126986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143974" y="0"/>
            <a:ext cx="11493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940" y="301532"/>
            <a:ext cx="8229600" cy="11430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Положительная динамика личностного роста обучающихся</a:t>
            </a: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F53B01FE-A619-45B2-8D6C-BDABFA744064}" type="slidenum">
              <a:rPr lang="ru-RU"/>
              <a:pPr/>
              <a:t>31</a:t>
            </a:fld>
            <a:endParaRPr lang="ru-RU"/>
          </a:p>
        </p:txBody>
      </p:sp>
      <p:sp>
        <p:nvSpPr>
          <p:cNvPr id="128004" name="Rectangle 8"/>
          <p:cNvSpPr>
            <a:spLocks noChangeArrowheads="1"/>
          </p:cNvSpPr>
          <p:nvPr/>
        </p:nvSpPr>
        <p:spPr bwMode="auto">
          <a:xfrm>
            <a:off x="1063625" y="1614488"/>
            <a:ext cx="26400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Приверженность</a:t>
            </a:r>
          </a:p>
          <a:p>
            <a:pPr algn="ctr"/>
            <a:r>
              <a:rPr lang="ru-RU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нормам нравственности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005" name="Rectangle 10"/>
          <p:cNvSpPr>
            <a:spLocks noChangeArrowheads="1"/>
          </p:cNvSpPr>
          <p:nvPr/>
        </p:nvSpPr>
        <p:spPr bwMode="auto">
          <a:xfrm>
            <a:off x="4665663" y="2701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8006" name="Rectangle 2"/>
          <p:cNvSpPr>
            <a:spLocks noChangeArrowheads="1"/>
          </p:cNvSpPr>
          <p:nvPr/>
        </p:nvSpPr>
        <p:spPr bwMode="auto">
          <a:xfrm>
            <a:off x="290513" y="2701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28007" name="Объект 4"/>
          <p:cNvGraphicFramePr>
            <a:graphicFrameLocks noChangeAspect="1"/>
          </p:cNvGraphicFramePr>
          <p:nvPr/>
        </p:nvGraphicFramePr>
        <p:xfrm>
          <a:off x="739775" y="2236788"/>
          <a:ext cx="4073525" cy="3987800"/>
        </p:xfrm>
        <a:graphic>
          <a:graphicData uri="http://schemas.openxmlformats.org/presentationml/2006/ole">
            <p:oleObj spid="_x0000_s128007" name="Диаграмма" r:id="rId3" imgW="3647981" imgH="3571761" progId="MSGraph.Chart.8">
              <p:embed/>
            </p:oleObj>
          </a:graphicData>
        </a:graphic>
      </p:graphicFrame>
      <p:sp>
        <p:nvSpPr>
          <p:cNvPr id="128008" name="Rectangle 4"/>
          <p:cNvSpPr>
            <a:spLocks noChangeArrowheads="1"/>
          </p:cNvSpPr>
          <p:nvPr/>
        </p:nvSpPr>
        <p:spPr bwMode="auto">
          <a:xfrm>
            <a:off x="4230688" y="2260600"/>
            <a:ext cx="9710737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graphicFrame>
        <p:nvGraphicFramePr>
          <p:cNvPr id="128009" name="Объект 12"/>
          <p:cNvGraphicFramePr>
            <a:graphicFrameLocks noChangeAspect="1"/>
          </p:cNvGraphicFramePr>
          <p:nvPr/>
        </p:nvGraphicFramePr>
        <p:xfrm>
          <a:off x="4570413" y="2309813"/>
          <a:ext cx="4024312" cy="3938587"/>
        </p:xfrm>
        <a:graphic>
          <a:graphicData uri="http://schemas.openxmlformats.org/presentationml/2006/ole">
            <p:oleObj spid="_x0000_s128009" name="Диаграмма" r:id="rId4" imgW="3647981" imgH="3571761" progId="MSGraph.Chart.8">
              <p:embed/>
            </p:oleObj>
          </a:graphicData>
        </a:graphic>
      </p:graphicFrame>
      <p:sp>
        <p:nvSpPr>
          <p:cNvPr id="128010" name="Прямоугольник 13"/>
          <p:cNvSpPr>
            <a:spLocks noChangeArrowheads="1"/>
          </p:cNvSpPr>
          <p:nvPr/>
        </p:nvSpPr>
        <p:spPr bwMode="auto">
          <a:xfrm>
            <a:off x="5764213" y="1885950"/>
            <a:ext cx="16144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Автономность</a:t>
            </a:r>
          </a:p>
        </p:txBody>
      </p:sp>
      <p:pic>
        <p:nvPicPr>
          <p:cNvPr id="128011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118689" y="0"/>
            <a:ext cx="1150937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4450" y="158097"/>
            <a:ext cx="7485063" cy="1096962"/>
          </a:xfrm>
        </p:spPr>
        <p:txBody>
          <a:bodyPr rtlCol="0">
            <a:noAutofit/>
          </a:bodyPr>
          <a:lstStyle/>
          <a:p>
            <a:pPr algn="ctr"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Привлечение внимания родителей к проблеме духовно- нравственного воспитания подрастающего поколения </a:t>
            </a: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914E8078-2FE5-478D-AD16-F5386335D242}" type="slidenum">
              <a:rPr lang="ru-RU"/>
              <a:pPr/>
              <a:t>32</a:t>
            </a:fld>
            <a:endParaRPr lang="ru-RU"/>
          </a:p>
        </p:txBody>
      </p:sp>
      <p:sp>
        <p:nvSpPr>
          <p:cNvPr id="129028" name="Rectangle 10"/>
          <p:cNvSpPr>
            <a:spLocks noChangeArrowheads="1"/>
          </p:cNvSpPr>
          <p:nvPr/>
        </p:nvSpPr>
        <p:spPr bwMode="auto">
          <a:xfrm>
            <a:off x="4665663" y="2701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9029" name="Rectangle 2"/>
          <p:cNvSpPr>
            <a:spLocks noChangeArrowheads="1"/>
          </p:cNvSpPr>
          <p:nvPr/>
        </p:nvSpPr>
        <p:spPr bwMode="auto">
          <a:xfrm>
            <a:off x="290513" y="2701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9030" name="Rectangle 4"/>
          <p:cNvSpPr>
            <a:spLocks noChangeArrowheads="1"/>
          </p:cNvSpPr>
          <p:nvPr/>
        </p:nvSpPr>
        <p:spPr bwMode="auto">
          <a:xfrm>
            <a:off x="4230688" y="2260600"/>
            <a:ext cx="9710737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29031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163513" y="358775"/>
            <a:ext cx="1150937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2" name="Picture 4" descr="D:\Мои документы\Моя музыка\Мои документы\Наташа\проект пдд фото\IMG_2865_новый разме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63" y="1416050"/>
            <a:ext cx="4005262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3" name="Picture 2" descr="C:\Users\Admin\Desktop\Новая папка\Школа\Мама, Папа, я - счастливая семья\P10125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2650" y="4233863"/>
            <a:ext cx="3683000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4" name="Picture 2" descr="L:\Субботник\DSCN01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825" y="4183063"/>
            <a:ext cx="3848100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5" name="Picture 2" descr="L:\Субботник\DSCN01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54563" y="1416050"/>
            <a:ext cx="3560762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4450" y="122238"/>
            <a:ext cx="7485063" cy="24521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Учись, твори,</a:t>
            </a:r>
            <a:br>
              <a:rPr lang="ru-RU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стремись к успеху!</a:t>
            </a:r>
            <a:endParaRPr lang="ru-RU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EE68E851-BEE1-4603-9195-A5C394E4AC74}" type="slidenum">
              <a:rPr lang="ru-RU"/>
              <a:pPr/>
              <a:t>33</a:t>
            </a:fld>
            <a:endParaRPr lang="ru-RU"/>
          </a:p>
        </p:txBody>
      </p:sp>
      <p:sp>
        <p:nvSpPr>
          <p:cNvPr id="130052" name="Rectangle 10"/>
          <p:cNvSpPr>
            <a:spLocks noChangeArrowheads="1"/>
          </p:cNvSpPr>
          <p:nvPr/>
        </p:nvSpPr>
        <p:spPr bwMode="auto">
          <a:xfrm>
            <a:off x="4665663" y="2701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0053" name="Rectangle 2"/>
          <p:cNvSpPr>
            <a:spLocks noChangeArrowheads="1"/>
          </p:cNvSpPr>
          <p:nvPr/>
        </p:nvSpPr>
        <p:spPr bwMode="auto">
          <a:xfrm>
            <a:off x="290513" y="2701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0054" name="Rectangle 4"/>
          <p:cNvSpPr>
            <a:spLocks noChangeArrowheads="1"/>
          </p:cNvSpPr>
          <p:nvPr/>
        </p:nvSpPr>
        <p:spPr bwMode="auto">
          <a:xfrm>
            <a:off x="4230688" y="2260600"/>
            <a:ext cx="9710737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30055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163513" y="134657"/>
            <a:ext cx="1150937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0" name="Picture 2" descr="C:\Users\User\Desktop\Презентация\p14_risunok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7011" y="2227107"/>
            <a:ext cx="5404723" cy="40512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63500" y="76200"/>
            <a:ext cx="9625013" cy="5762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системы работы школы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5A2495BA-D87F-4C3E-8F7B-324DFF2EE83C}" type="slidenum">
              <a:rPr lang="ru-RU"/>
              <a:pPr/>
              <a:t>4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-63500" y="4630738"/>
            <a:ext cx="9144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0413" y="928688"/>
            <a:ext cx="4352925" cy="289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" y="928688"/>
            <a:ext cx="4352925" cy="289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8311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2188" y="3603625"/>
            <a:ext cx="4487862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2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57150" y="-106363"/>
            <a:ext cx="1152525" cy="126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16025" y="76200"/>
            <a:ext cx="6961188" cy="8032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системы работы школы</a:t>
            </a:r>
            <a:endParaRPr lang="ru-RU" sz="24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0E6AAF85-E4DF-475A-8123-F62AE12E9CDB}" type="slidenum">
              <a:rPr lang="ru-RU"/>
              <a:pPr/>
              <a:t>5</a:t>
            </a:fld>
            <a:endParaRPr lang="ru-RU"/>
          </a:p>
        </p:txBody>
      </p:sp>
      <p:pic>
        <p:nvPicPr>
          <p:cNvPr id="99332" name="Рисунок 1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700" y="973138"/>
            <a:ext cx="40640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9788" y="973138"/>
            <a:ext cx="4068762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4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675" y="3924300"/>
            <a:ext cx="395605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5" name="Рисунок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9525" y="4113213"/>
            <a:ext cx="346233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6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0" y="0"/>
            <a:ext cx="115252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475" y="1450736"/>
            <a:ext cx="3317875" cy="4995863"/>
          </a:xfrm>
        </p:spPr>
      </p:pic>
      <p:pic>
        <p:nvPicPr>
          <p:cNvPr id="100356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4472" y="3569818"/>
            <a:ext cx="4277921" cy="2839774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2EFB5254-7ADC-43A1-B4EB-D86B96AC8972}" type="slidenum">
              <a:rPr lang="ru-RU"/>
              <a:pPr/>
              <a:t>6</a:t>
            </a:fld>
            <a:endParaRPr lang="ru-RU"/>
          </a:p>
        </p:txBody>
      </p:sp>
      <p:pic>
        <p:nvPicPr>
          <p:cNvPr id="100358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0849" y="464315"/>
            <a:ext cx="4269725" cy="268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9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49213" y="234950"/>
            <a:ext cx="11525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675" y="76200"/>
            <a:ext cx="7485063" cy="8159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деятельности обучающихся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65113" y="1047750"/>
            <a:ext cx="4178300" cy="27749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0413" y="1076325"/>
            <a:ext cx="4200525" cy="278923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FAEBE428-EBB8-47BC-A855-B5171866B067}" type="slidenum">
              <a:rPr lang="ru-RU"/>
              <a:pPr/>
              <a:t>7</a:t>
            </a:fld>
            <a:endParaRPr lang="ru-RU"/>
          </a:p>
        </p:txBody>
      </p:sp>
      <p:pic>
        <p:nvPicPr>
          <p:cNvPr id="101382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1550" y="4132263"/>
            <a:ext cx="33401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3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288" y="4049713"/>
            <a:ext cx="4132262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4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0" y="-146050"/>
            <a:ext cx="11525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675" y="76200"/>
            <a:ext cx="7485063" cy="9588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ru-RU" sz="27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</a:t>
            </a:r>
            <a:r>
              <a:rPr lang="ru-RU" sz="27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совместной деятельности с родителями</a:t>
            </a:r>
            <a:endParaRPr lang="ru-RU" sz="27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03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25" y="1081088"/>
            <a:ext cx="3848100" cy="2886075"/>
          </a:xfrm>
        </p:spPr>
      </p:pic>
      <p:pic>
        <p:nvPicPr>
          <p:cNvPr id="102404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0263" y="1035050"/>
            <a:ext cx="3848100" cy="2886075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CEF9034F-98A9-4687-85AC-C419D61A9139}" type="slidenum">
              <a:rPr lang="ru-RU"/>
              <a:pPr/>
              <a:t>8</a:t>
            </a:fld>
            <a:endParaRPr lang="ru-RU"/>
          </a:p>
        </p:txBody>
      </p:sp>
      <p:pic>
        <p:nvPicPr>
          <p:cNvPr id="102406" name="Рисунок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1913" y="4013200"/>
            <a:ext cx="40767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77788" y="-74613"/>
            <a:ext cx="1152525" cy="126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700" y="283430"/>
            <a:ext cx="8229600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</a:t>
            </a: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совместной деятельности с родителями</a:t>
            </a: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429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238" y="2243138"/>
            <a:ext cx="4862512" cy="323056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05425" y="1433513"/>
            <a:ext cx="3495675" cy="46561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7724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56BEA886-8C64-4AAF-A9FA-A6F715CC3027}" type="slidenum">
              <a:rPr lang="ru-RU"/>
              <a:pPr/>
              <a:t>9</a:t>
            </a:fld>
            <a:endParaRPr lang="ru-RU"/>
          </a:p>
        </p:txBody>
      </p:sp>
      <p:pic>
        <p:nvPicPr>
          <p:cNvPr id="103430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147638" y="76200"/>
            <a:ext cx="115252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to">
  <a:themeElements>
    <a:clrScheme name="Mod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D4E336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316</Words>
  <Application>Microsoft Office PowerPoint</Application>
  <PresentationFormat>Экран (4:3)</PresentationFormat>
  <Paragraphs>110</Paragraphs>
  <Slides>33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leto</vt:lpstr>
      <vt:lpstr>Диаграмма</vt:lpstr>
      <vt:lpstr>Система работы по формированию базовых национальных ценностей у обучающихся из опыта работы  МКОУ «Средняя школа №2» г. Людиново Калужской области</vt:lpstr>
      <vt:lpstr>Особенности системы работы школы</vt:lpstr>
      <vt:lpstr>      </vt:lpstr>
      <vt:lpstr>Особенности системы работы школы</vt:lpstr>
      <vt:lpstr>Особенности системы работы школы</vt:lpstr>
      <vt:lpstr>Слайд 6</vt:lpstr>
      <vt:lpstr>Организация деятельности обучающихся</vt:lpstr>
      <vt:lpstr>Организация совместной деятельности с родителями</vt:lpstr>
      <vt:lpstr>Организация совместной деятельности с родителями</vt:lpstr>
      <vt:lpstr>Слайд 10</vt:lpstr>
      <vt:lpstr>Организация совместной деятельности с родителями</vt:lpstr>
      <vt:lpstr>Организация внеурочной деятельности обучающихся</vt:lpstr>
      <vt:lpstr>Организация внеурочной деятельности</vt:lpstr>
      <vt:lpstr>Организация деятельности учащихся в школьном лагере «Улыбка»</vt:lpstr>
      <vt:lpstr>Организация деятельности учащихся в школьном лагере «Улыбка»</vt:lpstr>
      <vt:lpstr>Организация деятельности учащихся  в эколого-краеведческом лагере  «Урочище Молевское»</vt:lpstr>
      <vt:lpstr>Организация деятельности учащихся  в рамках кадетского движения</vt:lpstr>
      <vt:lpstr>Организация деятельности учащихся  в рамках кадетского движения</vt:lpstr>
      <vt:lpstr>   Школа – ресурсный центр Федеральной стажировочной площадки «Духовно-нравственное развитие и воспитание подрастающего поколения»</vt:lpstr>
      <vt:lpstr>«Родители и мы – очень дружны» </vt:lpstr>
      <vt:lpstr>«Родители и мы – очень дружны» </vt:lpstr>
      <vt:lpstr>«Родители и мы – очень дружны» </vt:lpstr>
      <vt:lpstr>«Родители и мы – очень дружны» </vt:lpstr>
      <vt:lpstr>Семейный досуг</vt:lpstr>
      <vt:lpstr>Новогодние праздники </vt:lpstr>
      <vt:lpstr>КЛЮЧЕВЫЕ ДЕЛА ГОДА</vt:lpstr>
      <vt:lpstr>КЛЮЧЕВЫЕ ДЕЛА ГОДА</vt:lpstr>
      <vt:lpstr>Единое целостное воспитательно-образовательное пространство</vt:lpstr>
      <vt:lpstr>Укрепление связей с социальными партнерами</vt:lpstr>
      <vt:lpstr>Положительная динамика личностного роста обучающихся</vt:lpstr>
      <vt:lpstr>Положительная динамика личностного роста обучающихся</vt:lpstr>
      <vt:lpstr>Привлечение внимания родителей к проблеме духовно- нравственного воспитания подрастающего поколения </vt:lpstr>
      <vt:lpstr>Учись, твори, стремись к успеху!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2014-07-10T12:49:26Z</dcterms:created>
  <dcterms:modified xsi:type="dcterms:W3CDTF">2014-09-23T10:32:29Z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TC034313809991</vt:lpwstr>
  </property>
</Properties>
</file>